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6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1T12:24:07.8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305 152 24575,'-1'102'0,"3"111"0,-2-209 0,0-1 0,0 0 0,0 1 0,1-1 0,0 0 0,0 1 0,0-1 0,0 0 0,0 0 0,1 0 0,-1 0 0,1 0 0,0 0 0,0 0 0,0-1 0,0 1 0,0 0 0,0-1 0,1 0 0,0 0 0,4 4 0,-3-5 0,-1 1 0,0-1 0,1 0 0,-1-1 0,1 1 0,-1 0 0,1-1 0,-1 0 0,1 0 0,-1 0 0,1 0 0,-1-1 0,1 1 0,-1-1 0,1 0 0,-1 0 0,1 0 0,-1-1 0,0 1 0,6-4 0,46-28 0,-40 23 0,0 0 0,1 1 0,0 1 0,0 1 0,1 0 0,0 1 0,19-5 0,-29 10 0,-1 0 0,1 0 0,0-1 0,0-1 0,-1 1 0,1-1 0,-1 0 0,0 0 0,10-7 0,-13 7 0,1-1 0,0 1 0,-1-1 0,0 0 0,0 1 0,0-2 0,-1 1 0,1 0 0,-1 0 0,0-1 0,0 1 0,0-1 0,-1 0 0,2-8 0,0 1 0,-1 1 0,-1-1 0,0 0 0,-1 0 0,0 1 0,-1-1 0,-2-12 0,3 20 0,-1 0 0,0 0 0,0 1 0,-1-1 0,1 1 0,-1-1 0,1 1 0,-1 0 0,0 0 0,-1-1 0,1 1 0,0 1 0,-1-1 0,0 0 0,1 1 0,-1-1 0,0 1 0,0 0 0,-1 0 0,1 0 0,0 0 0,-1 0 0,1 1 0,-1 0 0,-6-2 0,-9 1 0,0 0 0,-1 1 0,1 1 0,0 1 0,-1 1 0,1 1 0,0 0 0,-32 11 0,30-5 0,12-3 0,9-6 0,0 0 0,-1 0 0,1 0 0,0 0 0,0 0 0,0 0 0,0 0 0,0 0 0,0 0 0,0 0 0,0 1 0,0-1 0,0 0 0,0 0 0,0 0 0,0 0 0,0 0 0,0 0 0,0 0 0,0 0 0,0 0 0,0 0 0,0 1 0,0-1 0,0 0 0,0 0 0,0 0 0,0 0 0,0 0 0,0 0 0,0 0 0,0 0 0,0 0 0,0 0 0,0 1 0,0-1 0,0 0 0,0 0 0,0 0 0,0 0 0,0 0 0,0 0 0,0 0 0,0 0 0,0 0 0,0 0 0,0 0 0,0 0 0,1 0 0,-1 0 0,0 1 0,0-1 0,0 0 0,0 0 0,0 0 0,0 0 0,0 0 0,0 0 0,0 0 0,0 0 0,1 0 0,-1 0 0,0 0 0,0 0 0,3-1 0,0 1 0,0 0 0,0-1 0,0 0 0,0 0 0,0 0 0,0 0 0,0 0 0,3-3 0,10-2 0,51-8 0,-52 12 0,-1 0 0,0-1 0,0-1 0,27-10 0,-31 10 0,0 0 0,1 1 0,15-3 0,-17 5 0,-1-1 0,0 0 0,1-1 0,-1 1 0,10-7 0,-17 9 0,-1 0 0,1 0 0,-1 0 0,1 0 0,0-1 0,-1 1 0,1 0 0,-1-1 0,1 1 0,-1 0 0,1-1 0,-1 1 0,0-1 0,1 1 0,-1 0 0,1-1 0,-1 1 0,0-1 0,1 1 0,-1-1 0,0 0 0,0 1 0,1-1 0,-1 1 0,0-1 0,0 1 0,0-1 0,0 0 0,0 1 0,0-1 0,0 1 0,0-1 0,0-1 0,-1 1 0,0 0 0,0 0 0,0 0 0,0 0 0,0 1 0,0-1 0,-1 0 0,1 0 0,0 1 0,0-1 0,-1 1 0,1-1 0,-2 0 0,-47-8 0,-48 6 0,55 2 0,-72-9 0,81 6 0,-1 1 0,-44 3 0,40 0 0,-49-4 0,79 2 0,0 0 0,0-1 0,0 0 0,-9-5 0,12 6 0,0-1 0,0 1 0,0 0 0,0 0 0,0 0 0,0 1 0,0 0 0,0 0 0,-10 0 0,15 1 0,0 0 0,0 0 0,0 0 0,0 0 0,0 0 0,0 1 0,0-1 0,1 0 0,-1 0 0,0 1 0,0-1 0,0 0 0,0 1 0,1-1 0,-1 1 0,0-1 0,0 1 0,1-1 0,-1 1 0,0-1 0,1 1 0,-1 0 0,1-1 0,-1 1 0,1 0 0,-1 0 0,1-1 0,-1 1 0,1 1 0,0 0 0,0-1 0,0 1 0,0 0 0,0-1 0,1 1 0,-1 0 0,1-1 0,0 1 0,-1-1 0,1 1 0,0-1 0,0 1 0,0-1 0,1 2 0,6 7 0,1 0 0,19 15 0,-27-23 0,47 41 0,38 31 0,-67-59 0,-1 0 0,-1 2 0,0-1 0,-2 2 0,18 24 0,-28-34 0,1 0 0,-1 0 0,-1 0 0,1 0 0,-2 1 0,1 0 0,-1 0 0,0 0 0,-1 0 0,0 1 0,-1-1 0,0 1 0,0-1 0,-1 1 0,-1 15 0,-1-20 0,1-1 0,-1 0 0,0 1 0,0-1 0,-1 0 0,1 0 0,-1 0 0,0-1 0,0 1 0,0-1 0,-1 1 0,1-1 0,-1 0 0,0-1 0,1 1 0,-1 0 0,0-1 0,-1 0 0,1 0 0,0 0 0,-9 2 0,10-3 0,1 0 0,-1 0 0,0-1 0,0 1 0,0-1 0,0 1 0,0-1 0,0 0 0,0 0 0,0 0 0,0 0 0,0-1 0,0 1 0,0-1 0,0 0 0,1 1 0,-1-2 0,0 1 0,0 0 0,1 0 0,-1-1 0,1 1 0,-1-1 0,1 0 0,-1 0 0,1 0 0,0 0 0,0 0 0,0-1 0,0 1 0,1 0 0,-1-1 0,1 0 0,-3-3 0,-2-15 0,1-1 0,0 0 0,2 0 0,-2-37 0,4 36 0,-1 0 0,-1 0 0,-11-40 0,12 58 0,7 19 0,11 24 0,5-12 0,-17-20 0,1-1 0,-1 0 0,0 1 0,0 0 0,-1 0 0,1 0 0,2 10 0,2 10 0,-5-14 0,1 0 0,0 0 0,1-1 0,0 1 0,0-1 0,11 14 0,111 135 0,-122-154 0,1 0 0,-1 0 0,1-1 0,1 0 0,-1 0 0,1 0 0,-1-1 0,2 0 0,-1 0 0,0-1 0,1 0 0,-1 0 0,13 2 0,6-1 0,1 0 0,47 0 0,14 1 0,-19 3 0,2-3 0,112-6 0,-166-2 0,-1 0 0,1-1 0,-1-1 0,0 0 0,-1-1 0,23-12 0,41-15 0,-61 26 0,-1 0 0,-1-2 0,28-16 0,14-9 0,-53 31 0,1 1 0,-2-1 0,1 0 0,0-1 0,-1 1 0,1-1 0,-1 0 0,5-5 0,-9 8 0,1 1 0,-1-1 0,1 1 0,-1-1 0,0 1 0,1-1 0,-1 0 0,0 1 0,0-1 0,0 0 0,1 1 0,-1-1 0,0 0 0,0 1 0,0-1 0,0 0 0,0 1 0,0-1 0,0 0 0,0 1 0,0-1 0,-1 0 0,1 1 0,0-1 0,0 0 0,-1-1 0,-1 1 0,1 0 0,0 0 0,-1-1 0,0 1 0,1 0 0,-1 0 0,0 0 0,1 1 0,-1-1 0,0 0 0,0 1 0,0-1 0,0 1 0,-3-1 0,-37-4 0,0 3 0,0 0 0,-44 6 0,-3-1 0,5-2 0,-124-3 0,206 2 0,-1 0 0,1 0 0,0 0 0,0-1 0,-1 1 0,1-1 0,0 0 0,0 1 0,0-1 0,0 0 0,0 0 0,0-1 0,0 1 0,0 0 0,0-1 0,0 1 0,0-1 0,1 1 0,-1-1 0,1 0 0,-1 0 0,1 1 0,0-1 0,0 0 0,0 0 0,0 0 0,0-1 0,0 1 0,1 0 0,-1 0 0,0 0 0,1-4 0,0 3 0,0 0 0,0-1 0,0 1 0,0 0 0,1 0 0,0 0 0,-1-1 0,1 1 0,0 0 0,1 0 0,-1 0 0,1 1 0,-1-1 0,1 0 0,0 0 0,0 1 0,0-1 0,0 1 0,0 0 0,1-1 0,-1 1 0,6-3 0,33-13 0,-34 16 0,0 0 0,-1-1 0,1 0 0,-1 0 0,8-5 0,-16 6 0,-8 2 0,-12 3 0,-7 8 0,0 1 0,1 1 0,-44 28 0,64-36 0,-1-1 0,1 0 0,-1 0 0,-13 3 0,15-5 0,-1 0 0,1 1 0,0 0 0,0 0 0,0 1 0,-11 7 0,-2 3 0,0-1 0,0-2 0,-1 0 0,-1-1 0,-41 14 0,33-14 0,1 2 0,-47 25 0,26-4 0,23-14 0,-40 20 0,59-36 0,1 1 0,0 0 0,0 1 0,0 0 0,1 0 0,0 0 0,0 1 0,0 0 0,0 0 0,1 0 0,-9 15 0,13-18 0,-1 0 0,1 0 0,0 0 0,0 1 0,0-1 0,0 1 0,0-1 0,1 1 0,-1-1 0,1 1 0,0-1 0,0 1 0,0-1 0,1 1 0,-1-1 0,1 1 0,0-1 0,0 0 0,0 1 0,0-1 0,1 0 0,-1 0 0,1 1 0,0-1 0,0-1 0,0 1 0,0 0 0,1 0 0,4 3 0,10 9 0,0-1 0,1 0 0,1-2 0,35 18 0,20 13 0,-68-39 0,-1 0 0,1 0 0,-1 0 0,0 1 0,0 0 0,0 0 0,-1 0 0,0 1 0,5 6 0,-9-11 0,1 0 0,0 1 0,-1-1 0,1 1 0,-1-1 0,0 1 0,1-1 0,-1 1 0,0-1 0,0 1 0,0 0 0,0-1 0,0 1 0,0-1 0,-1 1 0,1-1 0,0 1 0,-1 1 0,-1-1 0,1 0 0,-1 0 0,1 1 0,-1-1 0,1 0 0,-1-1 0,0 1 0,0 0 0,0-1 0,0 1 0,0-1 0,-1 1 0,1-1 0,-4 1 0,-29 13 0,30-14 0,0 0 0,0 1 0,0 0 0,0 0 0,1 0 0,-1 1 0,0 0 0,1 0 0,0 0 0,-1 0 0,1 1 0,1-1 0,-1 1 0,0 0 0,1 0 0,0 0 0,-5 8 0,0 9 0,-11 34 0,-4 11 0,12-42 0,4-10 0,1 1 0,0-1 0,1 1 0,-5 26 0,3-6 0,-11 36 0,-3 9 0,18-61 0,2-11 0,0 0 0,0 0 0,-1-1 0,0 1 0,-1-1 0,1 1 0,-1-1 0,-1 0 0,1 0 0,-1 0 0,-9 12 0,10-17 0,0 0 0,0 0 0,1 0 0,-1 1 0,1-1 0,0 1 0,-1 0 0,1 0 0,0 0 0,1 0 0,-1 0 0,1 0 0,-1 0 0,1 0 0,0 1 0,0-1 0,0 0 0,1 1 0,-1-1 0,1 1 0,0-1 0,0 1 0,0-1 0,0 1 0,0-1 0,1 0 0,0 1 0,-1-1 0,2 1 0,-1-1 0,2 4 0,16 61 0,-16-51 0,1-1 0,1 1 0,1-1 0,0 0 0,15 25 0,-16-34 0,1 0 0,0-1 0,1 0 0,-1 0 0,1-1 0,1 1 0,7 3 0,19 15 0,-28-19 0,0-1 0,1 0 0,0 0 0,-1-1 0,2 0 0,-1 0 0,0-1 0,8 3 0,64 8 0,-58-10 0,-9-2 0,-2 0 0,0 0 0,0 1 0,0 0 0,9 3 0,-18-4 0,1-1 0,-1 0 0,0 1 0,0-1 0,0 0 0,0 1 0,-1-1 0,1 1 0,0-1 0,0 1 0,0 0 0,0-1 0,0 1 0,-1 0 0,1 0 0,0-1 0,-1 1 0,1 0 0,0 0 0,-1 0 0,1 0 0,-1 0 0,1 0 0,-1 0 0,0 0 0,1 0 0,-1 0 0,0 0 0,0 0 0,0 0 0,0 0 0,0 0 0,0 0 0,0 1 0,0-1 0,0 0 0,-1 0 0,1 0 0,0 0 0,0 0 0,-1 0 0,1 0 0,-1 0 0,1 0 0,-1 0 0,0 1 0,-4 4 0,0 1 0,0-1 0,-1 0 0,1 0 0,-1-1 0,-1 0 0,1 0 0,-11 7 0,-65 29 0,15-7 0,59-30 0,6-4 0,-1 1 0,1 0 0,-1 1 0,1-1 0,0 0 0,-1 1 0,1-1 0,0 1 0,0-1 0,0 1 0,-3 3 0,9-4 0,-1 1 0,0-2 0,1 1 0,-1 0 0,1-1 0,-1 1 0,1-1 0,-1 0 0,7-1 0,-7 1 0,33 1 0,-15 0 0,-1 0 0,1-2 0,-1 0 0,0-2 0,1 0 0,-1-1 0,20-7 0,-27 6 0,12-5 0,1 1 0,0 0 0,33-5 0,-37 10 0,0-2 0,26-9 0,22-7 0,-57 20 0,0-1 0,0-1 0,0 0 0,0-1 0,-1 0 0,14-9 0,-22 11 0,0 1 0,0-2 0,-1 1 0,1 0 0,-1-1 0,1 0 0,-1 1 0,0-1 0,-1 0 0,1-1 0,-1 1 0,0 0 0,0-1 0,0 0 0,0 1 0,-1-1 0,0 0 0,0 0 0,1-8 0,0-37 0,-6-70 0,1 76 0,2 0 0,6-56 0,-5 94 0,2 1 0,-1 0 0,1-1 0,0 1 0,0 0 0,0 0 0,1 0 0,-1 0 0,1 1 0,0-1 0,1 1 0,-1 0 0,6-6 0,6-3 0,0 1 0,25-16 0,-3 2 0,-20 14 0,1 2 0,26-13 0,-28 15 0,1 0 0,-2-1 0,26-19 0,-36 24 0,-4 2 0,0 0 0,1 1 0,0-1 0,-1 1 0,1-1 0,0 1 0,0 0 0,-1 0 0,1-1 0,0 2 0,0-1 0,0 0 0,1 0 0,-1 0 0,0 1 0,0 0 0,3-1 0,-20 33 0,9-14 0,1-1 0,1 1 0,0 1 0,1-1 0,-1 26 0,6 98 0,0-63 0,0 51 0,-4 192 0,2-319 0,0-1 0,0 1 0,-1-1 0,1 1 0,-1-1 0,1 1 0,-1-1 0,0 0 0,0 1 0,0-1 0,0 0 0,-1 0 0,1 0 0,-3 3 0,3-4 0,0 0 0,0 0 0,0 0 0,0 0 0,0-1 0,-1 1 0,1-1 0,0 1 0,0-1 0,-1 1 0,1-1 0,0 0 0,-1 1 0,1-1 0,-1 0 0,1 0 0,0 0 0,-1 0 0,-1-1 0,-2 0 0,1 0 0,-1-1 0,1 1 0,0-1 0,0 0 0,0-1 0,0 1 0,0-1 0,0 1 0,0-1 0,1-1 0,0 1 0,-7-7 0,-9-17 0,-22-40 0,-11-15 0,-1 0 0,34 49 0,-28-34 0,38 56 0,2 0 0,-1 0 0,1-1 0,1 0 0,0 0 0,1 0 0,-6-18 0,4 12 0,-1 0 0,-1 1 0,-1 0 0,-1 0 0,-19-24 0,17 25 0,0-2 0,1 1 0,2-2 0,-15-30 0,23 43 0,-1-1 0,0 1 0,0 0 0,0 0 0,-1 0 0,0 1 0,0-1 0,0 1 0,-1 0 0,0 0 0,0 0 0,0 1 0,0 0 0,-1 0 0,0 0 0,1 0 0,-12-3 0,5-2 0,-17-6 0,29 15 0,-1 0 0,0 0 0,1 0 0,-1 0 0,0 0 0,0 0 0,1 0 0,-1 0 0,0 0 0,1 1 0,-1-1 0,1 0 0,-1 1 0,0-1 0,1 0 0,-1 1 0,1-1 0,-1 1 0,0-1 0,1 1 0,-1-1 0,1 1 0,0-1 0,-1 1 0,1-1 0,-1 1 0,1-1 0,0 1 0,0 0 0,-1-1 0,1 1 0,0 0 0,0-1 0,0 1 0,-1 0 0,1 0 0,0-1 0,0 1 0,0 0 0,0-1 0,1 2 0,-2 8 72,1-6-183,-1 0 1,1-1-1,-1 1 1,0 0-1,0 0 1,0 0-1,0 0 0,0-1 1,-1 1-1,0-1 1,0 1-1,-2 3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1T10:58:55.4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32 214 24575,'58'1'0,"-30"1"0,0-2 0,0-1 0,-1-1 0,43-9 0,-58 5 0,-12 0 0,-20-9 0,5 4 0,8 4 0,1-1 0,-1 0 0,-1 1 0,1 0 0,-1 1 0,0 0 0,-1 0 0,-16-8 0,2 4 0,-1 2 0,0 1 0,-1 1 0,-41-5 0,77 13 0,-1 0 0,1 0 0,0 1 0,-1 0 0,1 1 0,-1 0 0,0 1 0,12 7 0,-7-3 0,0-2 0,30 10 0,4-5 0,0-2 0,80 5 0,-117-14 0,0 1 0,0 1 0,0 0 0,0 0 0,0 1 0,-1 1 0,1 0 0,15 10 0,1 3 0,50 40 0,-70-52 0,-1-1 0,1-1 0,0 1 0,0-1 0,0 0 0,1-1 0,-1 0 0,1-1 0,0 1 0,0-2 0,12 2 0,12-1 0,60-3 0,-46-1 0,292 0 0,-327 1 0,0 0 0,0-1 0,0-1 0,0 0 0,0 0 0,-1-1 0,1-1 0,-1 0 0,0 0 0,19-13 0,-18 12 0,0 1 0,0 0 0,1 1 0,0 0 0,22-3 0,-18 4 0,-1-1 0,27-9 0,-23 6 0,1 0 0,0 2 0,0 1 0,1 0 0,21 0 0,-32 3 0,-5 0 0,0 1 0,0-1 0,0-1 0,-1 1 0,1-1 0,0 0 0,-1-1 0,0 1 0,1-1 0,-1 0 0,0 0 0,5-5 0,0-2 0,0 0 0,-1-1 0,13-18 0,7-8 0,-24 31 0,0 1 0,1 0 0,0 1 0,0-1 0,0 1 0,1 0 0,0 1 0,-1-1 0,1 1 0,0 1 0,0-1 0,1 1 0,-1 1 0,0-1 0,1 1 0,7 0 0,-9 0 0,0 1 0,0 0 0,0 0 0,0 1 0,1-1 0,-1 1 0,0 1 0,0-1 0,-1 1 0,1 0 0,0 0 0,-1 1 0,1 0 0,-1 0 0,0 0 0,0 0 0,0 1 0,0 0 0,8 8 0,-8-6 0,0 0 0,0-1 0,1 0 0,0 0 0,0-1 0,0 0 0,0 0 0,1 0 0,-1-1 0,1 0 0,0 0 0,0 0 0,0-1 0,0 0 0,9 1 0,11 0 0,0-1 0,51-3 0,-43-1 0,-5 0 0,54-12 0,11-1 0,-84 14 0,0 1 0,0 0 0,0 0 0,0 1 0,0 1 0,14 3 0,-24-5-33,-1 0 0,1 0-1,0 0 1,0 0 0,0 1-1,0-1 1,0 0 0,-1 0 0,1 1-1,0-1 1,0 1 0,0-1-1,-1 1 1,1-1 0,0 1-1,0-1 1,-1 1 0,1-1 0,-1 1-1,1 0 1,-1 0 0,1-1-1,-1 1 1,1 0 0,-1 0-1,1-1 1,-1 1 0,0 0 0,1 0-1,-1 0 1,0 0 0,0 0-1,0-1 1,0 1 0,0 0-1,0 0 1,0 0 0,0 0 0,0 0-1,-1 1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0A6303-912E-30C4-CA32-AE6A3E52E2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D6B929-4ECE-3F3C-C426-3F059957DF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FF71EC-E083-BEB5-7C75-1A51873A1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E2D0A-C96D-448B-A3AA-1544F7CD5A2A}" type="datetimeFigureOut">
              <a:rPr lang="zh-CN" altLang="en-US" smtClean="0"/>
              <a:t>2025/11/3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046502-081D-7D60-111A-8E6AA8360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3B19C2-13E0-7F63-E3AE-F56185D3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54076-1D6C-457C-91BC-CD3EC0AB84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261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4DD99E-6995-F411-BD06-8CC11389E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A04AE7-209C-A903-230B-AD04DE6F74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8AC810-749A-B111-249C-DCD05A14C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E2D0A-C96D-448B-A3AA-1544F7CD5A2A}" type="datetimeFigureOut">
              <a:rPr lang="zh-CN" altLang="en-US" smtClean="0"/>
              <a:t>2025/11/3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E8F3F7-1C04-1DB5-9DC7-A383642F9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EF7BD0-4A8A-BAA1-E465-18589702D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54076-1D6C-457C-91BC-CD3EC0AB84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970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4160D8D-B384-6583-2D89-FBDB8D6ACF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D556D9C-B62F-6496-784B-D7A8CCB264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CD98BC-4474-5147-4AEC-0EB7EB967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E2D0A-C96D-448B-A3AA-1544F7CD5A2A}" type="datetimeFigureOut">
              <a:rPr lang="zh-CN" altLang="en-US" smtClean="0"/>
              <a:t>2025/11/3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2E76D6-9A83-36BE-4CC9-A97A03BC9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3BBC78-7398-A646-F4B4-5DFE61122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54076-1D6C-457C-91BC-CD3EC0AB84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9086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FB5C36-FCDF-BDC1-3BA3-4EB76F8B0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575E56-0D67-0F35-F08C-86A5E93A7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CD07B2-D481-B40E-367D-8F31367F7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E2D0A-C96D-448B-A3AA-1544F7CD5A2A}" type="datetimeFigureOut">
              <a:rPr lang="zh-CN" altLang="en-US" smtClean="0"/>
              <a:t>2025/11/3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38871F-DA10-51DE-B865-16140EEB3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E331AC-626D-2483-0163-64336FA51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54076-1D6C-457C-91BC-CD3EC0AB84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856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44D920-5C3A-A3B8-B610-DC92787E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905110-859C-ACF5-A709-F449760A0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6A0319-309E-FD60-A0AC-B141690E1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E2D0A-C96D-448B-A3AA-1544F7CD5A2A}" type="datetimeFigureOut">
              <a:rPr lang="zh-CN" altLang="en-US" smtClean="0"/>
              <a:t>2025/11/3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A3D50F-E16D-FAA1-CE55-7496BD0D4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4190B4-8F17-2DE6-ECA5-433459200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54076-1D6C-457C-91BC-CD3EC0AB84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977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CE32EC-A26E-5820-1912-7374031C6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BA975B-992E-97D8-8AE0-3AAB72764C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676607-22BB-4159-3994-9DDA5EF9AE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5545E1-B2CE-BC62-28CB-46371C927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E2D0A-C96D-448B-A3AA-1544F7CD5A2A}" type="datetimeFigureOut">
              <a:rPr lang="zh-CN" altLang="en-US" smtClean="0"/>
              <a:t>2025/11/3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78418B-B723-94FE-FBC5-9AC780AE2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538FC87-FB35-6B5F-4C26-BE662242F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54076-1D6C-457C-91BC-CD3EC0AB84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573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4E912C-5C5D-CCE1-107A-0E0BD0D0A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50D9F5-05B2-3C5A-EFA7-3D809BE0A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EB851B6-CD61-ECC9-EDF7-1D6BA0F24B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416222E-A6D7-CC2B-0109-B610A63699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5354867-2C09-6CE9-B024-45F29F4353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F535A07-71F4-A6AA-4078-5C1555ED7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E2D0A-C96D-448B-A3AA-1544F7CD5A2A}" type="datetimeFigureOut">
              <a:rPr lang="zh-CN" altLang="en-US" smtClean="0"/>
              <a:t>2025/11/3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2C46CAE-F4D2-8853-7463-4F3B86339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FA2BCD0-8AEB-2799-0876-0F236B2A8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54076-1D6C-457C-91BC-CD3EC0AB84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708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A08393-EF44-66BD-1FD0-4C4355723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F4AAF95-3827-6ABE-9F15-1B3111AB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E2D0A-C96D-448B-A3AA-1544F7CD5A2A}" type="datetimeFigureOut">
              <a:rPr lang="zh-CN" altLang="en-US" smtClean="0"/>
              <a:t>2025/11/3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6C18279-2074-7014-86A0-726FCADCE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4F4DF9-057F-C4E6-0BCA-CEAEE8F8C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54076-1D6C-457C-91BC-CD3EC0AB84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0822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F5FF402-7924-DFA9-F8A6-4E2278F38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E2D0A-C96D-448B-A3AA-1544F7CD5A2A}" type="datetimeFigureOut">
              <a:rPr lang="zh-CN" altLang="en-US" smtClean="0"/>
              <a:t>2025/11/3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6A67A00-C8F8-31EA-86DA-851CB68AB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858C48-9DCD-69DB-BB31-5E78768B5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54076-1D6C-457C-91BC-CD3EC0AB84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309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4A3B35-3335-E620-15BA-E70E77890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757A73-0E05-72C1-6F14-2F4256099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E330AD8-D001-212D-9D65-E0186763EF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D659C6A-19E9-957B-48DD-19A21D46F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E2D0A-C96D-448B-A3AA-1544F7CD5A2A}" type="datetimeFigureOut">
              <a:rPr lang="zh-CN" altLang="en-US" smtClean="0"/>
              <a:t>2025/11/3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EF2C5F-B728-FE64-BF56-2ABC9FBBA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0750D4D-F550-AB74-184F-65C17E178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54076-1D6C-457C-91BC-CD3EC0AB84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505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06684-CCB6-E6C6-0083-C340B79BE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495AF83-22FF-7919-2017-FA127C19D2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B058EE8-F88D-A64E-6031-173A54D88B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423C16-8D8D-FE84-9FAA-1F2B1B34F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E2D0A-C96D-448B-A3AA-1544F7CD5A2A}" type="datetimeFigureOut">
              <a:rPr lang="zh-CN" altLang="en-US" smtClean="0"/>
              <a:t>2025/11/3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AAF4E49-F38D-6829-219A-800B2B71E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F9F7CC-6613-C498-4690-E0DA6C15E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54076-1D6C-457C-91BC-CD3EC0AB84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1968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78AA3EE-07F3-B7DE-ACEE-F3E50B421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E8C6EB-0A12-8428-DF03-94E11264E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23C2E0-E9E4-D514-FD3E-CFCD8486F0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9E2D0A-C96D-448B-A3AA-1544F7CD5A2A}" type="datetimeFigureOut">
              <a:rPr lang="zh-CN" altLang="en-US" smtClean="0"/>
              <a:t>2025/11/3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1A38FD-CA8C-ABCE-260B-A4660CA064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8E6D27-7B04-BB98-BD40-5B78773DF5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54076-1D6C-457C-91BC-CD3EC0AB84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424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gif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gi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customXml" Target="../ink/ink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2.png"/><Relationship Id="rId5" Type="http://schemas.openxmlformats.org/officeDocument/2006/relationships/image" Target="../media/image18.png"/><Relationship Id="rId10" Type="http://schemas.openxmlformats.org/officeDocument/2006/relationships/customXml" Target="../ink/ink1.xml"/><Relationship Id="rId4" Type="http://schemas.openxmlformats.org/officeDocument/2006/relationships/image" Target="../media/image17.png"/><Relationship Id="rId9" Type="http://schemas.openxmlformats.org/officeDocument/2006/relationships/image" Target="../media/image21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0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927680-717F-1CCD-02C7-043A519FE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31377"/>
            <a:ext cx="9144000" cy="3508109"/>
          </a:xfrm>
        </p:spPr>
        <p:txBody>
          <a:bodyPr>
            <a:noAutofit/>
          </a:bodyPr>
          <a:lstStyle/>
          <a:p>
            <a:r>
              <a:rPr lang="en-US" altLang="zh-CN" sz="8800" b="1" dirty="0"/>
              <a:t>TRPO</a:t>
            </a:r>
            <a:br>
              <a:rPr lang="en-US" altLang="zh-CN" sz="8800" dirty="0"/>
            </a:br>
            <a:r>
              <a:rPr lang="zh-CN" altLang="en-US" sz="8800" b="1" dirty="0"/>
              <a:t>置信域策略优化</a:t>
            </a:r>
            <a:br>
              <a:rPr lang="en-US" altLang="zh-CN" sz="8800" dirty="0"/>
            </a:br>
            <a:r>
              <a:rPr lang="zh-CN" altLang="en-US" sz="6600" dirty="0"/>
              <a:t>第一部分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7042830-2A86-929A-D18B-89197432E5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/>
          <a:lstStyle/>
          <a:p>
            <a:r>
              <a:rPr lang="zh-CN" altLang="en-US" dirty="0"/>
              <a:t>东川路第一可爱猫猫虫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D8DECD-86E7-E535-72AD-5856DD6BA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446"/>
            <a:ext cx="12192000" cy="145125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7084C9D-D3C8-6E75-12C7-D746DB2C5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8" y="5717880"/>
            <a:ext cx="1164304" cy="97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206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8EC44C-3E4C-ABD1-0C8E-946169BEF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5E6FFA-5DC5-4467-C2DD-C6FC129E1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12222"/>
          </a:xfrm>
        </p:spPr>
        <p:txBody>
          <a:bodyPr/>
          <a:lstStyle/>
          <a:p>
            <a:r>
              <a:rPr lang="zh-CN" altLang="en-US" dirty="0"/>
              <a:t>不等式右边成为新策略的性能下界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F1B345-7D29-B017-7306-FED75A248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749" y="575010"/>
            <a:ext cx="6825792" cy="9057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1F39B64-DDCB-5605-E576-3785698DD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887" y="2322423"/>
            <a:ext cx="5241303" cy="5474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D518367A-CA3C-AEA4-30ED-1B88FE124C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2834643"/>
                <a:ext cx="10515600" cy="41129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只要我们提升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endParaRPr lang="en-US" altLang="zh-CN" b="0" dirty="0"/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:r>
                  <a:rPr lang="zh-CN" altLang="en-US" dirty="0"/>
                  <a:t>或者说：最大化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endParaRPr lang="en-US" altLang="zh-CN" b="0" dirty="0"/>
              </a:p>
              <a:p>
                <a:pPr marL="0" indent="0">
                  <a:buNone/>
                </a:pPr>
                <a:r>
                  <a:rPr lang="en-US" altLang="zh-CN" b="0" dirty="0"/>
                  <a:t>	</a:t>
                </a:r>
                <a:r>
                  <a:rPr lang="zh-CN" altLang="en-US" b="0" dirty="0"/>
                  <a:t>就能保证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b="0" dirty="0"/>
                  <a:t>性能单调上升</a:t>
                </a:r>
                <a:endParaRPr lang="en-US" altLang="zh-CN" b="0" dirty="0"/>
              </a:p>
              <a:p>
                <a:r>
                  <a:rPr lang="en-US" altLang="zh-CN" b="0" dirty="0"/>
                  <a:t>MM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:r>
                  <a:rPr lang="en-US" altLang="zh-CN" dirty="0" err="1"/>
                  <a:t>Minorization</a:t>
                </a:r>
                <a:r>
                  <a:rPr lang="en-US" altLang="zh-CN" dirty="0"/>
                  <a:t>-Maximization</a:t>
                </a:r>
              </a:p>
              <a:p>
                <a:pPr marL="0" indent="0">
                  <a:buNone/>
                </a:pPr>
                <a:r>
                  <a:rPr lang="en-US" altLang="zh-CN" b="0" dirty="0"/>
                  <a:t>	</a:t>
                </a:r>
                <a:r>
                  <a:rPr lang="zh-CN" altLang="en-US" b="0" dirty="0"/>
                  <a:t>每次迭代找到目标函数的一个下界函数</a:t>
                </a:r>
                <a:endParaRPr lang="en-US" altLang="zh-CN" b="0" dirty="0"/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:r>
                  <a:rPr lang="zh-CN" altLang="en-US" dirty="0"/>
                  <a:t>不断求这个下界函数的最大值</a:t>
                </a:r>
                <a:endParaRPr lang="en-US" altLang="zh-CN" b="0" dirty="0"/>
              </a:p>
              <a:p>
                <a:endParaRPr lang="en-US" altLang="zh-CN" b="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D518367A-CA3C-AEA4-30ED-1B88FE124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34643"/>
                <a:ext cx="10515600" cy="4112911"/>
              </a:xfrm>
              <a:prstGeom prst="rect">
                <a:avLst/>
              </a:prstGeom>
              <a:blipFill>
                <a:blip r:embed="rId4"/>
                <a:stretch>
                  <a:fillRect l="-1043" t="-25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38BADAAA-56BE-6DDC-94E7-E22FD162BD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38" y="3314700"/>
            <a:ext cx="1452562" cy="145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934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2C7ACE-7A54-463D-27E1-6D7F3E209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置信域的引入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A4B638-89F6-C24E-54C1-DCEF6BC86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05352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通常很大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导致惩罚项权重过高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每轮参数更新幅度过小</a:t>
            </a:r>
            <a:endParaRPr lang="en-US" altLang="zh-CN" dirty="0"/>
          </a:p>
          <a:p>
            <a:r>
              <a:rPr lang="zh-CN" altLang="en-US" dirty="0"/>
              <a:t>将惩罚项改为置信域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5678FC-55AE-7955-4DA6-5FE6C0873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986" y="3789575"/>
            <a:ext cx="6126838" cy="6598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B3F95BF-0F36-637C-8C35-ABD1F8A01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986" y="4867859"/>
            <a:ext cx="4810814" cy="1206608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0989A709-3ADD-EEFB-737F-41AF7289450C}"/>
              </a:ext>
            </a:extLst>
          </p:cNvPr>
          <p:cNvSpPr txBox="1">
            <a:spLocks/>
          </p:cNvSpPr>
          <p:nvPr/>
        </p:nvSpPr>
        <p:spPr>
          <a:xfrm>
            <a:off x="838200" y="4387523"/>
            <a:ext cx="10515600" cy="2105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变成：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3716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1CB2A8-8921-8E30-272B-C0C0A801F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最大</a:t>
            </a:r>
            <a:r>
              <a:rPr lang="en-US" altLang="zh-CN" dirty="0"/>
              <a:t>KL</a:t>
            </a:r>
            <a:r>
              <a:rPr lang="zh-CN" altLang="en-US" dirty="0"/>
              <a:t>散度变为平均</a:t>
            </a:r>
            <a:r>
              <a:rPr lang="en-US" altLang="zh-CN" dirty="0"/>
              <a:t>KL</a:t>
            </a:r>
            <a:r>
              <a:rPr lang="zh-CN" altLang="en-US" dirty="0"/>
              <a:t>散度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4D448F-2AC5-F8DA-E589-43060EC18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3255422"/>
          </a:xfrm>
        </p:spPr>
        <p:txBody>
          <a:bodyPr>
            <a:normAutofit/>
          </a:bodyPr>
          <a:lstStyle/>
          <a:p>
            <a:r>
              <a:rPr lang="zh-CN" altLang="en-US" dirty="0"/>
              <a:t>最大</a:t>
            </a:r>
            <a:r>
              <a:rPr lang="en-US" altLang="zh-CN" dirty="0"/>
              <a:t>KL</a:t>
            </a:r>
            <a:r>
              <a:rPr lang="zh-CN" altLang="en-US" dirty="0"/>
              <a:t>散度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要求所有状态的</a:t>
            </a:r>
            <a:r>
              <a:rPr lang="en-US" altLang="zh-CN" dirty="0"/>
              <a:t>KL</a:t>
            </a:r>
            <a:r>
              <a:rPr lang="zh-CN" altLang="en-US" dirty="0"/>
              <a:t>散度都小于某个值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难以实现</a:t>
            </a:r>
            <a:endParaRPr lang="en-US" altLang="zh-CN" dirty="0"/>
          </a:p>
          <a:p>
            <a:r>
              <a:rPr lang="zh-CN" altLang="en-US" dirty="0"/>
              <a:t>平均</a:t>
            </a:r>
            <a:r>
              <a:rPr lang="en-US" altLang="zh-CN" dirty="0"/>
              <a:t>KL</a:t>
            </a:r>
            <a:r>
              <a:rPr lang="zh-CN" altLang="en-US" dirty="0"/>
              <a:t>散度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实际上约束的是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旧策略访问到的状态的平均</a:t>
            </a:r>
            <a:r>
              <a:rPr lang="en-US" altLang="zh-CN" dirty="0"/>
              <a:t>KL</a:t>
            </a:r>
            <a:r>
              <a:rPr lang="zh-CN" altLang="en-US" dirty="0"/>
              <a:t>散度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E2F9A3-D0A6-89C3-A64D-7539FD867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324" y="4914186"/>
            <a:ext cx="7422037" cy="60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6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E3B869-8917-F126-3914-74B4C354A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重要性采样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15498D0-F1DF-AA2E-5B44-00B1DD4B20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124965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我们想计算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endParaRPr lang="en-US" altLang="zh-CN" b="0" dirty="0"/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:r>
                  <a:rPr lang="zh-CN" altLang="en-US" dirty="0"/>
                  <a:t>从</a:t>
                </a:r>
                <a:r>
                  <a:rPr lang="en-US" altLang="zh-CN" dirty="0"/>
                  <a:t>q</a:t>
                </a:r>
                <a:r>
                  <a:rPr lang="zh-CN" altLang="en-US" dirty="0"/>
                  <a:t>上采样，可能不是最优的</a:t>
                </a:r>
                <a:endParaRPr lang="en-US" altLang="zh-CN" b="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15498D0-F1DF-AA2E-5B44-00B1DD4B20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124965"/>
              </a:xfrm>
              <a:blipFill>
                <a:blip r:embed="rId2"/>
                <a:stretch>
                  <a:fillRect l="-1043" t="-8108" b="-48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1274C0CE-ABEA-684C-305F-19E793B14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166" y="2809188"/>
            <a:ext cx="4975024" cy="61981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58AD409-4956-B9A7-8FF2-5A2E35531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481" y="3429000"/>
            <a:ext cx="4128938" cy="6704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A3AA8A4-B9A6-1F6F-1DB1-FA605100ED2D}"/>
              </a:ext>
            </a:extLst>
          </p:cNvPr>
          <p:cNvPicPr>
            <a:picLocks/>
          </p:cNvPicPr>
          <p:nvPr/>
        </p:nvPicPr>
        <p:blipFill>
          <a:blip r:embed="rId5"/>
          <a:srcRect t="1542"/>
          <a:stretch>
            <a:fillRect/>
          </a:stretch>
        </p:blipFill>
        <p:spPr>
          <a:xfrm>
            <a:off x="3544481" y="4099475"/>
            <a:ext cx="3349007" cy="8252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08CF463D-3CDB-6EAD-D16C-317FE18E44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853200"/>
                <a:ext cx="10515600" cy="14816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</m:oMath>
                </a14:m>
                <a:r>
                  <a:rPr lang="zh-CN" altLang="en-US" b="0" dirty="0"/>
                  <a:t>称为重要性权重</a:t>
                </a:r>
                <a:endParaRPr lang="en-US" altLang="zh-CN" b="0" dirty="0"/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:r>
                  <a:rPr lang="zh-CN" altLang="en-US" dirty="0"/>
                  <a:t>从</a:t>
                </a:r>
                <a:r>
                  <a:rPr lang="en-US" altLang="zh-CN" dirty="0"/>
                  <a:t>p(x)</a:t>
                </a:r>
                <a:r>
                  <a:rPr lang="zh-CN" altLang="en-US" dirty="0"/>
                  <a:t>采样的样本修正到</a:t>
                </a:r>
                <a:r>
                  <a:rPr lang="en-US" altLang="zh-CN" dirty="0"/>
                  <a:t>q(x)</a:t>
                </a:r>
                <a:r>
                  <a:rPr lang="zh-CN" altLang="en-US" dirty="0"/>
                  <a:t>分布下的期望估计</a:t>
                </a:r>
                <a:endParaRPr lang="en-US" altLang="zh-CN" b="0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08CF463D-3CDB-6EAD-D16C-317FE18E4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853200"/>
                <a:ext cx="10515600" cy="14816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20586543-17F5-632D-1DB1-E633321509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663" y="2079510"/>
            <a:ext cx="2001141" cy="112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1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D75767-78AC-1A1D-AC5B-83BC1B91C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重要性采样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B1F5163-5265-C548-9890-054217D306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969443"/>
                <a:ext cx="10515600" cy="204561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CN" altLang="en-US" b="0" dirty="0"/>
                  <a:t>指的是新策略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b="0" dirty="0"/>
                  <a:t>相比于旧策略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</m:oMath>
                </a14:m>
                <a:r>
                  <a:rPr lang="zh-CN" altLang="en-US" b="0" dirty="0"/>
                  <a:t>的性能改进期望</a:t>
                </a:r>
                <a:endParaRPr lang="en-US" altLang="zh-CN" b="0" dirty="0"/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:r>
                  <a:rPr lang="zh-CN" altLang="en-US" dirty="0"/>
                  <a:t>这里的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需要从新策略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/>
                  <a:t>里采样动作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:r>
                  <a:rPr lang="zh-CN" altLang="en-US" dirty="0"/>
                  <a:t>可我们只能从旧策略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</m:oMath>
                </a14:m>
                <a:r>
                  <a:rPr lang="zh-CN" altLang="en-US" dirty="0"/>
                  <a:t>里采样动作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:r>
                  <a:rPr lang="zh-CN" altLang="en-US" dirty="0"/>
                  <a:t>因此使用重要性采样：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B1F5163-5265-C548-9890-054217D306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969443"/>
                <a:ext cx="10515600" cy="2045618"/>
              </a:xfrm>
              <a:blipFill>
                <a:blip r:embed="rId2"/>
                <a:stretch>
                  <a:fillRect t="-4464" b="-80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07747E5B-6636-33F0-BAE1-80FE13546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976" y="1804054"/>
            <a:ext cx="4194473" cy="10520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4584882-8531-E27A-F229-582A01A88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660" y="1804054"/>
            <a:ext cx="5257800" cy="7844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55D7875-D5A5-0765-BA9A-ED87564A6B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7994" y="5082361"/>
            <a:ext cx="5222447" cy="62723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A156C5E-7841-399F-8E67-DD82002E05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7994" y="5709591"/>
            <a:ext cx="6784154" cy="81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3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406440-88D7-1104-8DEC-1F045D09F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近似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336358A-DAB7-5B94-9C63-A39CA428CE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130767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TRPO</a:t>
                </a:r>
                <a:r>
                  <a:rPr lang="zh-CN" altLang="en-US" dirty="0"/>
                  <a:t>在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</m:oMath>
                </a14:m>
                <a:r>
                  <a:rPr lang="zh-CN" altLang="en-US" dirty="0"/>
                  <a:t>附近做近似：</a:t>
                </a:r>
                <a:endParaRPr lang="en-US" altLang="zh-CN" dirty="0"/>
              </a:p>
              <a:p>
                <a:r>
                  <a:rPr lang="zh-CN" altLang="en-US" dirty="0"/>
                  <a:t>目标函数</a:t>
                </a:r>
                <a:r>
                  <a:rPr lang="en-US" altLang="zh-CN" dirty="0"/>
                  <a:t>L</a:t>
                </a:r>
                <a:r>
                  <a:rPr lang="zh-CN" altLang="en-US" dirty="0"/>
                  <a:t>与约束条件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:r>
                  <a:rPr lang="zh-CN" altLang="en-US" dirty="0"/>
                  <a:t>目标函数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在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</m:oMath>
                </a14:m>
                <a:r>
                  <a:rPr lang="zh-CN" altLang="en-US" dirty="0"/>
                  <a:t>做一阶泰勒展开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:r>
                  <a:rPr lang="zh-CN" altLang="en-US" dirty="0"/>
                  <a:t>约束条件（平均</a:t>
                </a:r>
                <a:r>
                  <a:rPr lang="en-US" altLang="zh-CN" dirty="0"/>
                  <a:t>KL</a:t>
                </a:r>
                <a:r>
                  <a:rPr lang="zh-CN" altLang="en-US" dirty="0"/>
                  <a:t>散度）在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</m:oMath>
                </a14:m>
                <a:r>
                  <a:rPr lang="zh-CN" altLang="en-US" dirty="0"/>
                  <a:t>做二阶泰勒展开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336358A-DAB7-5B94-9C63-A39CA428CE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130767"/>
              </a:xfrm>
              <a:blipFill>
                <a:blip r:embed="rId2"/>
                <a:stretch>
                  <a:fillRect l="-1043" t="-4857" b="-3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0948EC2C-EF13-090D-95E4-3CFB55AAA223}"/>
              </a:ext>
            </a:extLst>
          </p:cNvPr>
          <p:cNvPicPr>
            <a:picLocks/>
          </p:cNvPicPr>
          <p:nvPr/>
        </p:nvPicPr>
        <p:blipFill>
          <a:blip r:embed="rId3"/>
          <a:srcRect t="16667"/>
          <a:stretch>
            <a:fillRect/>
          </a:stretch>
        </p:blipFill>
        <p:spPr>
          <a:xfrm>
            <a:off x="1574274" y="3879718"/>
            <a:ext cx="7228473" cy="5125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04DA91B-C058-3A43-0C9F-AF1195438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274" y="4416454"/>
            <a:ext cx="2375462" cy="5125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6AF51B5-6A19-3147-0278-880E4F9968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4609" y="4451210"/>
            <a:ext cx="3014529" cy="55449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9F398BC-1230-49F0-01D9-AF17BA02A5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274" y="4987945"/>
            <a:ext cx="4119221" cy="5125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61A92AB7-809B-B057-E18C-E45AE47B54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5500526"/>
                <a:ext cx="10515600" cy="21307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这里的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Δθ</m:t>
                    </m:r>
                  </m:oMath>
                </a14:m>
                <a:r>
                  <a:rPr lang="zh-CN" altLang="en-US" dirty="0"/>
                  <a:t>为参数的更新量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	A</a:t>
                </a:r>
                <a:r>
                  <a:rPr lang="zh-CN" altLang="en-US" dirty="0"/>
                  <a:t>为平均</a:t>
                </a:r>
                <a:r>
                  <a:rPr lang="en-US" altLang="zh-CN" dirty="0"/>
                  <a:t>KL</a:t>
                </a:r>
                <a:r>
                  <a:rPr lang="zh-CN" altLang="en-US" dirty="0"/>
                  <a:t>散度在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处</m:t>
                    </m:r>
                  </m:oMath>
                </a14:m>
                <a:r>
                  <a:rPr lang="zh-CN" altLang="en-US" dirty="0"/>
                  <a:t>的</a:t>
                </a:r>
                <a:r>
                  <a:rPr lang="en-US" altLang="zh-CN" dirty="0"/>
                  <a:t>Hessian</a:t>
                </a:r>
                <a:r>
                  <a:rPr lang="zh-CN" altLang="en-US" dirty="0"/>
                  <a:t>矩阵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61A92AB7-809B-B057-E18C-E45AE47B5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500526"/>
                <a:ext cx="10515600" cy="2130767"/>
              </a:xfrm>
              <a:prstGeom prst="rect">
                <a:avLst/>
              </a:prstGeom>
              <a:blipFill>
                <a:blip r:embed="rId7"/>
                <a:stretch>
                  <a:fillRect l="-1043" t="-4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164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B8106E-EA98-3304-18C2-3272E553A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海森矩阵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6E034A-3776-1B83-EEA0-FB962E7DB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603375"/>
          </a:xfrm>
        </p:spPr>
        <p:txBody>
          <a:bodyPr>
            <a:normAutofit/>
          </a:bodyPr>
          <a:lstStyle/>
          <a:p>
            <a:r>
              <a:rPr lang="zh-CN" altLang="en-US" dirty="0"/>
              <a:t>海森矩阵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多元函数二阶偏导数构成的对称矩阵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f(X)</a:t>
            </a:r>
            <a:r>
              <a:rPr lang="zh-CN" altLang="en-US" dirty="0"/>
              <a:t>在</a:t>
            </a:r>
            <a:r>
              <a:rPr lang="en-US" altLang="zh-CN" dirty="0"/>
              <a:t>X(0)</a:t>
            </a:r>
            <a:r>
              <a:rPr lang="zh-CN" altLang="en-US" dirty="0"/>
              <a:t>处的海森矩阵为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517A38-24A0-E312-BB96-7B09DD923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588" y="2776029"/>
            <a:ext cx="4190915" cy="25854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8E7F0E0-A32A-B46D-4241-C3541E010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543" y="5519392"/>
            <a:ext cx="6460503" cy="827525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020D4BA0-ED78-D2DB-43F0-A37A71B24AAA}"/>
              </a:ext>
            </a:extLst>
          </p:cNvPr>
          <p:cNvSpPr txBox="1">
            <a:spLocks/>
          </p:cNvSpPr>
          <p:nvPr/>
        </p:nvSpPr>
        <p:spPr>
          <a:xfrm>
            <a:off x="838200" y="5027593"/>
            <a:ext cx="10515600" cy="491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A</a:t>
            </a:r>
            <a:r>
              <a:rPr lang="zh-CN" altLang="en-US" dirty="0"/>
              <a:t>就是</a:t>
            </a:r>
          </a:p>
        </p:txBody>
      </p:sp>
    </p:spTree>
    <p:extLst>
      <p:ext uri="{BB962C8B-B14F-4D97-AF65-F5344CB8AC3E}">
        <p14:creationId xmlns:p14="http://schemas.microsoft.com/office/powerpoint/2010/main" val="4223912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BDE10-1F8F-E2A4-2820-2194CE0A2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问题转化为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D211C52-6AF8-004A-A098-954EB3616A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357475"/>
                <a:ext cx="10515600" cy="2819487"/>
              </a:xfrm>
            </p:spPr>
            <p:txBody>
              <a:bodyPr/>
              <a:lstStyle/>
              <a:p>
                <a:r>
                  <a:rPr lang="en-US" altLang="zh-CN" b="0" dirty="0"/>
                  <a:t>g</a:t>
                </a:r>
                <a:r>
                  <a:rPr lang="zh-CN" altLang="en-US" b="0" dirty="0"/>
                  <a:t>就是刚才的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b="0" dirty="0"/>
              </a:p>
              <a:p>
                <a:r>
                  <a:rPr lang="en-US" altLang="zh-CN" dirty="0"/>
                  <a:t>H</a:t>
                </a:r>
                <a:r>
                  <a:rPr lang="zh-CN" altLang="en-US" dirty="0"/>
                  <a:t>就是刚才的海</a:t>
                </a:r>
                <a:r>
                  <a:rPr lang="zh-CN" altLang="en-US"/>
                  <a:t>森矩阵</a:t>
                </a:r>
                <a:endParaRPr lang="en-US" altLang="zh-CN" b="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D211C52-6AF8-004A-A098-954EB3616A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357475"/>
                <a:ext cx="10515600" cy="2819487"/>
              </a:xfrm>
              <a:blipFill>
                <a:blip r:embed="rId2"/>
                <a:stretch>
                  <a:fillRect l="-1043" t="-3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67A6A06C-093D-50FE-8BCE-18F476DBD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491" y="1825625"/>
            <a:ext cx="4959487" cy="15022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1C58C0BC-2D9C-0619-599E-497D59CA8763}"/>
                  </a:ext>
                </a:extLst>
              </p14:cNvPr>
              <p14:cNvContentPartPr/>
              <p14:nvPr/>
            </p14:nvContentPartPr>
            <p14:xfrm>
              <a:off x="4352972" y="1855225"/>
              <a:ext cx="984600" cy="11628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1C58C0BC-2D9C-0619-599E-497D59CA87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0332" y="1792585"/>
                <a:ext cx="1110240" cy="24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471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9F7844-C24C-CB3B-ABA2-B9233F15F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主要内容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A6277D1-262E-2118-F714-61CAE36AC9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35431"/>
              </a:xfrm>
            </p:spPr>
            <p:txBody>
              <a:bodyPr/>
              <a:lstStyle/>
              <a:p>
                <a:r>
                  <a:rPr lang="en-US" altLang="zh-CN" dirty="0"/>
                  <a:t>TRPO</a:t>
                </a:r>
                <a:r>
                  <a:rPr lang="zh-CN" altLang="en-US" dirty="0"/>
                  <a:t>的优势</a:t>
                </a:r>
                <a:endParaRPr lang="en-US" altLang="zh-CN" dirty="0"/>
              </a:p>
              <a:p>
                <a:r>
                  <a:rPr lang="zh-CN" altLang="en-US" dirty="0"/>
                  <a:t>新旧策略期望回报的数值关系</a:t>
                </a:r>
                <a:endParaRPr lang="en-US" altLang="zh-CN" dirty="0"/>
              </a:p>
              <a:p>
                <a:r>
                  <a:rPr lang="zh-CN" altLang="en-US" dirty="0"/>
                  <a:t>折扣访问频率（状态占据度量）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ρ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代理函数与</a:t>
                </a:r>
                <a:r>
                  <a:rPr lang="en-US" altLang="zh-CN" dirty="0"/>
                  <a:t>MM</a:t>
                </a:r>
                <a:r>
                  <a:rPr lang="zh-CN" altLang="en-US" dirty="0"/>
                  <a:t>算法</a:t>
                </a:r>
                <a:endParaRPr lang="en-US" altLang="zh-CN" dirty="0"/>
              </a:p>
              <a:p>
                <a:r>
                  <a:rPr lang="en-US" altLang="zh-CN" dirty="0"/>
                  <a:t>KL</a:t>
                </a:r>
                <a:r>
                  <a:rPr lang="zh-CN" altLang="en-US" dirty="0"/>
                  <a:t>散度与</a:t>
                </a:r>
                <a:r>
                  <a:rPr lang="en-US" altLang="zh-CN" dirty="0"/>
                  <a:t>TV</a:t>
                </a:r>
                <a:r>
                  <a:rPr lang="zh-CN" altLang="en-US" dirty="0"/>
                  <a:t>散度</a:t>
                </a:r>
                <a:endParaRPr lang="en-US" altLang="zh-CN" dirty="0"/>
              </a:p>
              <a:p>
                <a:r>
                  <a:rPr lang="en-US" altLang="zh-CN" dirty="0"/>
                  <a:t>Pinsker</a:t>
                </a:r>
                <a:r>
                  <a:rPr lang="zh-CN" altLang="en-US" dirty="0"/>
                  <a:t>不等式及其应用</a:t>
                </a:r>
                <a:endParaRPr lang="en-US" altLang="zh-CN" dirty="0"/>
              </a:p>
              <a:p>
                <a:r>
                  <a:rPr lang="zh-CN" altLang="en-US" dirty="0"/>
                  <a:t>从惩罚项到置信域</a:t>
                </a:r>
                <a:endParaRPr lang="en-US" altLang="zh-CN" dirty="0"/>
              </a:p>
              <a:p>
                <a:r>
                  <a:rPr lang="zh-CN" altLang="en-US" dirty="0"/>
                  <a:t>从最大</a:t>
                </a:r>
                <a:r>
                  <a:rPr lang="en-US" altLang="zh-CN" dirty="0"/>
                  <a:t>KL</a:t>
                </a:r>
                <a:r>
                  <a:rPr lang="zh-CN" altLang="en-US" dirty="0"/>
                  <a:t>散度到平均</a:t>
                </a:r>
                <a:r>
                  <a:rPr lang="en-US" altLang="zh-CN" dirty="0"/>
                  <a:t>KL</a:t>
                </a:r>
                <a:r>
                  <a:rPr lang="zh-CN" altLang="en-US" dirty="0"/>
                  <a:t>散度</a:t>
                </a:r>
                <a:endParaRPr lang="en-US" altLang="zh-CN" dirty="0"/>
              </a:p>
              <a:p>
                <a:r>
                  <a:rPr lang="zh-CN" altLang="en-US" dirty="0"/>
                  <a:t>基于泰勒展开的近似与海森矩阵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A6277D1-262E-2118-F714-61CAE36AC9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35431"/>
              </a:xfrm>
              <a:blipFill>
                <a:blip r:embed="rId2"/>
                <a:stretch>
                  <a:fillRect l="-1043" t="-23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C9219ABD-117A-3611-D809-33E449D4CBF8}"/>
              </a:ext>
            </a:extLst>
          </p:cNvPr>
          <p:cNvSpPr txBox="1"/>
          <p:nvPr/>
        </p:nvSpPr>
        <p:spPr>
          <a:xfrm>
            <a:off x="6589335" y="365125"/>
            <a:ext cx="38649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感谢</a:t>
            </a:r>
            <a:endParaRPr lang="en-US" altLang="zh-CN" sz="2800" dirty="0"/>
          </a:p>
          <a:p>
            <a:r>
              <a:rPr lang="en-US" altLang="zh-CN" sz="2800" dirty="0"/>
              <a:t>-</a:t>
            </a:r>
            <a:r>
              <a:rPr lang="zh-CN" altLang="en-US" sz="2800" dirty="0"/>
              <a:t>泰深满嘴长牙</a:t>
            </a:r>
            <a:endParaRPr lang="en-US" altLang="zh-CN" sz="2800" dirty="0"/>
          </a:p>
          <a:p>
            <a:r>
              <a:rPr lang="zh-CN" altLang="en-US" sz="2800" dirty="0"/>
              <a:t>秋</a:t>
            </a:r>
            <a:r>
              <a:rPr lang="en-US" altLang="zh-CN" sz="2800" dirty="0"/>
              <a:t>_0427</a:t>
            </a:r>
          </a:p>
          <a:p>
            <a:r>
              <a:rPr lang="zh-CN" altLang="en-US" sz="2800" dirty="0"/>
              <a:t>两位粉丝大佬的充电</a:t>
            </a:r>
          </a:p>
        </p:txBody>
      </p:sp>
    </p:spTree>
    <p:extLst>
      <p:ext uri="{BB962C8B-B14F-4D97-AF65-F5344CB8AC3E}">
        <p14:creationId xmlns:p14="http://schemas.microsoft.com/office/powerpoint/2010/main" val="289385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55D147-511E-610B-C7DB-CDEC19E45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Trust Region Policy Optimization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7FB9A1-0C39-2682-E69F-A81F6F756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置信域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旧策略的邻域</a:t>
            </a:r>
            <a:endParaRPr lang="en-US" altLang="zh-CN" dirty="0"/>
          </a:p>
          <a:p>
            <a:r>
              <a:rPr lang="zh-CN" altLang="en-US" dirty="0"/>
              <a:t>置信域策略优化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在旧策略的邻域里优化策略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用</a:t>
            </a:r>
            <a:r>
              <a:rPr lang="en-US" altLang="zh-CN" dirty="0"/>
              <a:t>KL</a:t>
            </a:r>
            <a:r>
              <a:rPr lang="zh-CN" altLang="en-US" dirty="0"/>
              <a:t>散度来衡量新旧策略的远近，并将其限制在阈值内</a:t>
            </a:r>
            <a:endParaRPr lang="en-US" altLang="zh-CN" dirty="0"/>
          </a:p>
          <a:p>
            <a:r>
              <a:rPr lang="zh-CN" altLang="en-US" dirty="0"/>
              <a:t>从理论上证明了单调改进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3B0443-D078-D1EA-B4FF-FC0347A84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712" y="4583113"/>
            <a:ext cx="1728787" cy="172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8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E64D38-CE5A-77E1-AF89-AAF3514AF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新旧策略的期望回报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AF7A03E-E870-50A4-5A44-C48A859A65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005124"/>
              </a:xfrm>
            </p:spPr>
            <p:txBody>
              <a:bodyPr/>
              <a:lstStyle/>
              <a:p>
                <a:r>
                  <a:rPr lang="zh-CN" altLang="en-US" dirty="0"/>
                  <a:t>我们的优化目标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:r>
                  <a:rPr lang="zh-CN" altLang="en-US" dirty="0"/>
                  <a:t>策略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dirty="0"/>
                  <a:t>的期望回报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AF7A03E-E870-50A4-5A44-C48A859A65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005124"/>
              </a:xfrm>
              <a:blipFill>
                <a:blip r:embed="rId2"/>
                <a:stretch>
                  <a:fillRect l="-1043" t="-10909" b="-1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1DEBAA13-5FEF-8F3D-9610-6B46B6A2E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565" y="1765202"/>
            <a:ext cx="3934883" cy="112597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FDD0397-1AB8-4175-61BE-0CD40EAE6E50}"/>
              </a:ext>
            </a:extLst>
          </p:cNvPr>
          <p:cNvSpPr txBox="1">
            <a:spLocks/>
          </p:cNvSpPr>
          <p:nvPr/>
        </p:nvSpPr>
        <p:spPr>
          <a:xfrm>
            <a:off x="838200" y="2891172"/>
            <a:ext cx="10515600" cy="1603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Kakade &amp; Langford, 2002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新策略的期望回报</a:t>
            </a:r>
            <a:r>
              <a:rPr lang="en-US" altLang="zh-CN" dirty="0"/>
              <a:t>=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旧策略的期望回报</a:t>
            </a:r>
            <a:r>
              <a:rPr lang="en-US" altLang="zh-CN" dirty="0"/>
              <a:t>+</a:t>
            </a:r>
            <a:r>
              <a:rPr lang="zh-CN" altLang="en-US" dirty="0"/>
              <a:t>新策略在旧策略优势函数上的累计期望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3F89D90-36E1-5004-53B8-8A9D530FD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527" y="4392605"/>
            <a:ext cx="5713379" cy="112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1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019359-30A5-DE99-4072-5DEC15262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Discounted visitation frequencies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9652D3-95CD-5664-5E76-D9F2E8E3A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603374"/>
          </a:xfrm>
        </p:spPr>
        <p:txBody>
          <a:bodyPr>
            <a:normAutofit/>
          </a:bodyPr>
          <a:lstStyle/>
          <a:p>
            <a:r>
              <a:rPr lang="zh-CN" altLang="en-US" dirty="0"/>
              <a:t>期望具有线性性质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若级数收敛，则求期望和求无穷级数可以交换顺序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F686B8-3705-8A19-3BFD-4304B0127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987" y="2805618"/>
            <a:ext cx="9769813" cy="75832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47D9945C-D3B4-DE82-F06E-C524A7C891EB}"/>
              </a:ext>
            </a:extLst>
          </p:cNvPr>
          <p:cNvSpPr txBox="1">
            <a:spLocks/>
          </p:cNvSpPr>
          <p:nvPr/>
        </p:nvSpPr>
        <p:spPr>
          <a:xfrm>
            <a:off x="838200" y="3607305"/>
            <a:ext cx="10515600" cy="488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引入折扣访问频率（状态占据度量）</a:t>
            </a:r>
            <a:r>
              <a:rPr lang="en-US" altLang="zh-CN" dirty="0"/>
              <a:t>	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3F5663E-51F6-4A47-CB3C-FCDC5A01D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178" y="4095345"/>
            <a:ext cx="8369029" cy="5636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DBA90028-85CF-357B-6DFB-F00F8C3F59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659032"/>
                <a:ext cx="10515600" cy="4880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表示状态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在策略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下</m:t>
                    </m:r>
                  </m:oMath>
                </a14:m>
                <a:r>
                  <a:rPr lang="zh-CN" altLang="en-US" dirty="0"/>
                  <a:t>的长期权重</a:t>
                </a:r>
                <a:r>
                  <a:rPr lang="en-US" altLang="zh-CN" dirty="0"/>
                  <a:t>	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DBA90028-85CF-357B-6DFB-F00F8C3F5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59032"/>
                <a:ext cx="10515600" cy="488040"/>
              </a:xfrm>
              <a:prstGeom prst="rect">
                <a:avLst/>
              </a:prstGeom>
              <a:blipFill>
                <a:blip r:embed="rId4"/>
                <a:stretch>
                  <a:fillRect l="-1043" t="-21250"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A68CA2DD-222D-071F-E6B2-0AA77CB4C0F8}"/>
              </a:ext>
            </a:extLst>
          </p:cNvPr>
          <p:cNvSpPr txBox="1">
            <a:spLocks/>
          </p:cNvSpPr>
          <p:nvPr/>
        </p:nvSpPr>
        <p:spPr>
          <a:xfrm>
            <a:off x="838200" y="5147072"/>
            <a:ext cx="10515600" cy="488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经过</a:t>
            </a:r>
            <a:r>
              <a:rPr lang="en-US" altLang="zh-CN" dirty="0"/>
              <a:t>t</a:t>
            </a:r>
            <a:r>
              <a:rPr lang="zh-CN" altLang="en-US" dirty="0"/>
              <a:t>步后处于状态</a:t>
            </a:r>
            <a:r>
              <a:rPr lang="en-US" altLang="zh-CN" dirty="0"/>
              <a:t>s</a:t>
            </a:r>
            <a:r>
              <a:rPr lang="zh-CN" altLang="en-US" dirty="0"/>
              <a:t>的折扣概率之和</a:t>
            </a:r>
            <a:r>
              <a:rPr lang="en-US" altLang="zh-CN" dirty="0"/>
              <a:t>	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C6643F6-2A70-C643-FF09-93F2E2936D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177" y="5622386"/>
            <a:ext cx="4991911" cy="7256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DD64376-90B3-6018-C1C3-6974776136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704" y="4760640"/>
            <a:ext cx="1900238" cy="190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8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C78903-C3EC-9369-4D7C-122110844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数学推导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C97AB1-DCC3-351E-D486-89BDF554D9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04955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b="0" dirty="0"/>
                  <a:t>视为随机变量</a:t>
                </a:r>
                <a:endParaRPr lang="en-US" altLang="zh-CN" b="0" dirty="0"/>
              </a:p>
              <a:p>
                <a:pPr marL="0" indent="0">
                  <a:buNone/>
                </a:pPr>
                <a:r>
                  <a:rPr lang="en-US" altLang="zh-CN" b="0" dirty="0"/>
                  <a:t>	</a:t>
                </a:r>
                <a:r>
                  <a:rPr lang="zh-CN" altLang="en-US" b="0" dirty="0"/>
                  <a:t>则它的期望可以分解为：</a:t>
                </a:r>
                <a:endParaRPr lang="en-US" altLang="zh-CN" b="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C97AB1-DCC3-351E-D486-89BDF554D9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049550"/>
              </a:xfrm>
              <a:blipFill>
                <a:blip r:embed="rId2"/>
                <a:stretch>
                  <a:fillRect l="-1043" t="-9827" b="-92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C4F2BBCA-8FA1-E271-4AC8-BEC624BDF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594" y="2766024"/>
            <a:ext cx="10664858" cy="56359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863C45E-602E-812A-4CA5-91E526326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594" y="3655823"/>
            <a:ext cx="7972419" cy="589376"/>
          </a:xfrm>
          <a:prstGeom prst="rect">
            <a:avLst/>
          </a:prstGeom>
        </p:spPr>
      </p:pic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945C559D-677F-5DFC-C5B1-CDFEF1BDE0B1}"/>
              </a:ext>
            </a:extLst>
          </p:cNvPr>
          <p:cNvSpPr txBox="1">
            <a:spLocks/>
          </p:cNvSpPr>
          <p:nvPr/>
        </p:nvSpPr>
        <p:spPr>
          <a:xfrm>
            <a:off x="838200" y="3290799"/>
            <a:ext cx="10515600" cy="52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求和部分的第二项：</a:t>
            </a:r>
            <a:endParaRPr lang="en-US" altLang="zh-CN" dirty="0"/>
          </a:p>
        </p:txBody>
      </p: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D1E6500F-6CD1-6CD6-0D74-179B7A8EA6FC}"/>
              </a:ext>
            </a:extLst>
          </p:cNvPr>
          <p:cNvSpPr txBox="1">
            <a:spLocks/>
          </p:cNvSpPr>
          <p:nvPr/>
        </p:nvSpPr>
        <p:spPr>
          <a:xfrm>
            <a:off x="838200" y="4142562"/>
            <a:ext cx="10515600" cy="52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由于是马尔可夫链，动作选择仅依赖当前状态</a:t>
            </a:r>
            <a:endParaRPr lang="en-US" altLang="zh-CN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FFF87438-F169-138A-C6C5-1AFB64190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4849" y="4582063"/>
            <a:ext cx="4531151" cy="49746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03ED766-1DCC-2FC5-4E2E-463E8D59CE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4848" y="5087180"/>
            <a:ext cx="8193225" cy="497467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D50B03BF-5C56-7383-313D-F002E52058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4848" y="5499374"/>
            <a:ext cx="9929567" cy="51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776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B2BA8D-99D7-A366-982A-1AC14CFC5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引入代理函数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860FAA-FF56-A6CE-022C-7695D9AC6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23759"/>
          </a:xfrm>
        </p:spPr>
        <p:txBody>
          <a:bodyPr/>
          <a:lstStyle/>
          <a:p>
            <a:r>
              <a:rPr lang="en-US" altLang="zh-CN" dirty="0"/>
              <a:t>                                        =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E58AD3-B4F4-1804-1884-B5BC23A98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65954"/>
            <a:ext cx="4227899" cy="10117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F8584B4-C828-9746-4131-3E605F27A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132" y="1809290"/>
            <a:ext cx="6317450" cy="6400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868D877-AA39-5785-063C-6FAC595E4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43" y="2799333"/>
            <a:ext cx="11899769" cy="481140"/>
          </a:xfrm>
          <a:prstGeom prst="rect">
            <a:avLst/>
          </a:prstGeom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2FDF2582-1557-C90F-69A2-D5677A25396D}"/>
              </a:ext>
            </a:extLst>
          </p:cNvPr>
          <p:cNvSpPr txBox="1">
            <a:spLocks/>
          </p:cNvSpPr>
          <p:nvPr/>
        </p:nvSpPr>
        <p:spPr>
          <a:xfrm>
            <a:off x="838200" y="3318542"/>
            <a:ext cx="10515600" cy="623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=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BA9B652-0E0F-E62C-8DBA-0BEDF30B21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3332" y="3280473"/>
            <a:ext cx="3522045" cy="71213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0D5221E-2797-BBC6-D578-79867984E6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421" y="3980370"/>
            <a:ext cx="5290706" cy="68773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A2FE3A3-C838-4854-8EA4-081275AD7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4747106"/>
            <a:ext cx="5257799" cy="6462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E4FF7878-527C-EE66-3B45-3EABC4D296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5393361"/>
                <a:ext cx="10515600" cy="10495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在旧策略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dirty="0"/>
                  <a:t>处，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zh-CN" altLang="en-US" b="0" dirty="0"/>
                  <a:t>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zh-CN" altLang="en-US" b="0" dirty="0"/>
                  <a:t>的梯度相同</a:t>
                </a:r>
                <a:endParaRPr lang="en-US" altLang="zh-CN" b="0" dirty="0"/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:r>
                  <a:rPr lang="zh-CN" altLang="en-US" dirty="0"/>
                  <a:t>在旧策略附近优化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zh-CN" altLang="en-US" b="0" dirty="0"/>
                  <a:t>，就近似于优化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altLang="zh-CN" b="0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E4FF7878-527C-EE66-3B45-3EABC4D29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93361"/>
                <a:ext cx="10515600" cy="1049550"/>
              </a:xfrm>
              <a:prstGeom prst="rect">
                <a:avLst/>
              </a:prstGeom>
              <a:blipFill>
                <a:blip r:embed="rId8"/>
                <a:stretch>
                  <a:fillRect l="-1043" t="-10465" b="-98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899519E0-AB71-7B16-26D7-32FDC331E3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076" y="4731533"/>
            <a:ext cx="1734174" cy="15392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D19CF1E6-2BC7-F276-BC33-0C30F0C48916}"/>
                  </a:ext>
                </a:extLst>
              </p14:cNvPr>
              <p14:cNvContentPartPr/>
              <p14:nvPr/>
            </p14:nvContentPartPr>
            <p14:xfrm>
              <a:off x="2715723" y="1757517"/>
              <a:ext cx="535680" cy="87588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D19CF1E6-2BC7-F276-BC33-0C30F0C4891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53083" y="1694517"/>
                <a:ext cx="661320" cy="100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430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49DDE3-23E3-E617-A627-F7A3A036C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如何衡量策略的差异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3B21547-C25F-9656-0AE9-BF8B840C9B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两个离散的概率分布</a:t>
                </a:r>
                <a:r>
                  <a:rPr lang="en-US" altLang="zh-CN" dirty="0"/>
                  <a:t>p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q</a:t>
                </a:r>
              </a:p>
              <a:p>
                <a:r>
                  <a:rPr lang="en-US" altLang="zh-CN" dirty="0"/>
                  <a:t>KL</a:t>
                </a:r>
                <a:r>
                  <a:rPr lang="zh-CN" altLang="en-US" dirty="0"/>
                  <a:t>散度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den>
                            </m:f>
                          </m:e>
                        </m:func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endParaRPr lang="en-US" altLang="zh-CN" b="0" dirty="0"/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:r>
                  <a:rPr lang="zh-CN" altLang="en-US" dirty="0"/>
                  <a:t>衡量两个概率分布的远近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b="0" dirty="0"/>
                  <a:t>	</a:t>
                </a:r>
                <a:r>
                  <a:rPr lang="zh-CN" altLang="en-US" b="0" dirty="0"/>
                  <a:t>表示用</a:t>
                </a:r>
                <a:r>
                  <a:rPr lang="en-US" altLang="zh-CN" b="0" dirty="0"/>
                  <a:t>q</a:t>
                </a:r>
                <a:r>
                  <a:rPr lang="zh-CN" altLang="en-US" b="0" dirty="0"/>
                  <a:t>来近似</a:t>
                </a:r>
                <a:r>
                  <a:rPr lang="en-US" altLang="zh-CN" dirty="0"/>
                  <a:t>p</a:t>
                </a:r>
                <a:r>
                  <a:rPr lang="zh-CN" altLang="en-US" dirty="0"/>
                  <a:t>时的信息损失</a:t>
                </a:r>
                <a:endParaRPr lang="en-US" altLang="zh-CN" dirty="0"/>
              </a:p>
              <a:p>
                <a:r>
                  <a:rPr lang="en-US" altLang="zh-CN" b="0" dirty="0"/>
                  <a:t>TV</a:t>
                </a:r>
                <a:r>
                  <a:rPr lang="zh-CN" altLang="en-US" b="0" dirty="0"/>
                  <a:t>散度</a:t>
                </a:r>
                <a:endParaRPr lang="en-US" altLang="zh-CN" b="0" dirty="0"/>
              </a:p>
              <a:p>
                <a:pPr marL="0" indent="0">
                  <a:buNone/>
                </a:pPr>
                <a:r>
                  <a:rPr lang="en-US" altLang="zh-CN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TV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b="0" dirty="0"/>
              </a:p>
              <a:p>
                <a:pPr marL="0" indent="0">
                  <a:buNone/>
                </a:pPr>
                <a:endParaRPr lang="en-US" altLang="zh-CN" b="0" dirty="0"/>
              </a:p>
              <a:p>
                <a:pPr marL="0" indent="0">
                  <a:buNone/>
                </a:pPr>
                <a:endParaRPr lang="en-US" altLang="zh-CN" b="0" dirty="0"/>
              </a:p>
              <a:p>
                <a:pPr marL="0" indent="0">
                  <a:buNone/>
                </a:pPr>
                <a:endParaRPr lang="en-US" altLang="zh-CN" b="0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3B21547-C25F-9656-0AE9-BF8B840C9B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21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3A056D65-768C-3F53-23CC-C05E376BB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188" y="1475580"/>
            <a:ext cx="1842829" cy="147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44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D8C487-024E-A846-2F8F-85BB4B794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Pinsker</a:t>
            </a:r>
            <a:r>
              <a:rPr lang="zh-CN" altLang="en-US" dirty="0"/>
              <a:t>不等式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3B73F7-C7B7-1067-68F5-ECFB9DEAE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7345"/>
            <a:ext cx="10515600" cy="484940"/>
          </a:xfrm>
        </p:spPr>
        <p:txBody>
          <a:bodyPr/>
          <a:lstStyle/>
          <a:p>
            <a:r>
              <a:rPr lang="zh-CN" altLang="en-US" dirty="0"/>
              <a:t>由其简化形式得到</a:t>
            </a:r>
            <a:r>
              <a:rPr lang="en-US" altLang="zh-CN" dirty="0"/>
              <a:t>:</a:t>
            </a:r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5D4DDDC-4548-034B-EC6E-F0B8FB9EF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320" y="603552"/>
            <a:ext cx="5040637" cy="8487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2A6646-80E9-D233-0A67-3F6FD7415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936" y="2282285"/>
            <a:ext cx="3598322" cy="50986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35B8A7F-272D-4BE6-D9CE-2EFBC153C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936" y="3190198"/>
            <a:ext cx="5571242" cy="872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1CE87820-00A3-0762-B5A5-A08A71DE89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2738177"/>
                <a:ext cx="10515600" cy="4849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论文证明了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zh-CN" altLang="en-US" dirty="0"/>
                  <a:t>的误差下界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1CE87820-00A3-0762-B5A5-A08A71DE8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738177"/>
                <a:ext cx="10515600" cy="484940"/>
              </a:xfrm>
              <a:prstGeom prst="rect">
                <a:avLst/>
              </a:prstGeom>
              <a:blipFill>
                <a:blip r:embed="rId5"/>
                <a:stretch>
                  <a:fillRect l="-1043" t="-21250"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2">
                <a:extLst>
                  <a:ext uri="{FF2B5EF4-FFF2-40B4-BE49-F238E27FC236}">
                    <a16:creationId xmlns:a16="http://schemas.microsoft.com/office/drawing/2014/main" id="{74258525-4D3C-2C3C-418A-995F81904F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029430"/>
                <a:ext cx="10515600" cy="10798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其中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dirty="0"/>
                  <a:t>为新旧两个策略在所有状态下的最大总变差散度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11" name="内容占位符 2">
                <a:extLst>
                  <a:ext uri="{FF2B5EF4-FFF2-40B4-BE49-F238E27FC236}">
                    <a16:creationId xmlns:a16="http://schemas.microsoft.com/office/drawing/2014/main" id="{74258525-4D3C-2C3C-418A-995F81904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029430"/>
                <a:ext cx="10515600" cy="1079898"/>
              </a:xfrm>
              <a:prstGeom prst="rect">
                <a:avLst/>
              </a:prstGeom>
              <a:blipFill>
                <a:blip r:embed="rId6"/>
                <a:stretch>
                  <a:fillRect l="-1043" t="-10734" b="-67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9000276A-1F55-417A-3DDE-D2115DB30CE9}"/>
              </a:ext>
            </a:extLst>
          </p:cNvPr>
          <p:cNvPicPr>
            <a:picLocks/>
          </p:cNvPicPr>
          <p:nvPr/>
        </p:nvPicPr>
        <p:blipFill>
          <a:blip r:embed="rId7"/>
          <a:srcRect t="14136"/>
          <a:stretch>
            <a:fillRect/>
          </a:stretch>
        </p:blipFill>
        <p:spPr>
          <a:xfrm>
            <a:off x="897746" y="5681872"/>
            <a:ext cx="5025139" cy="57257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4377AAA-A851-450B-CCA6-72F58C9A2197}"/>
              </a:ext>
            </a:extLst>
          </p:cNvPr>
          <p:cNvPicPr>
            <a:picLocks/>
          </p:cNvPicPr>
          <p:nvPr/>
        </p:nvPicPr>
        <p:blipFill>
          <a:blip r:embed="rId8"/>
          <a:srcRect b="8973"/>
          <a:stretch>
            <a:fillRect/>
          </a:stretch>
        </p:blipFill>
        <p:spPr>
          <a:xfrm>
            <a:off x="1816005" y="5046717"/>
            <a:ext cx="2885253" cy="63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3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2668</TotalTime>
  <Words>725</Words>
  <Application>Microsoft Office PowerPoint</Application>
  <PresentationFormat>宽屏</PresentationFormat>
  <Paragraphs>108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等线</vt:lpstr>
      <vt:lpstr>等线 Light</vt:lpstr>
      <vt:lpstr>Arial</vt:lpstr>
      <vt:lpstr>Cambria Math</vt:lpstr>
      <vt:lpstr>Office 主题​​</vt:lpstr>
      <vt:lpstr>TRPO 置信域策略优化 第一部分</vt:lpstr>
      <vt:lpstr>主要内容</vt:lpstr>
      <vt:lpstr>Trust Region Policy Optimization</vt:lpstr>
      <vt:lpstr>新旧策略的期望回报</vt:lpstr>
      <vt:lpstr>Discounted visitation frequencies</vt:lpstr>
      <vt:lpstr>数学推导</vt:lpstr>
      <vt:lpstr>引入代理函数</vt:lpstr>
      <vt:lpstr>如何衡量策略的差异</vt:lpstr>
      <vt:lpstr>Pinsker不等式</vt:lpstr>
      <vt:lpstr>PowerPoint 演示文稿</vt:lpstr>
      <vt:lpstr>置信域的引入</vt:lpstr>
      <vt:lpstr>最大KL散度变为平均KL散度</vt:lpstr>
      <vt:lpstr>重要性采样</vt:lpstr>
      <vt:lpstr>重要性采样</vt:lpstr>
      <vt:lpstr>近似</vt:lpstr>
      <vt:lpstr>海森矩阵</vt:lpstr>
      <vt:lpstr>问题转化为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钰哲 赵</dc:creator>
  <cp:lastModifiedBy>钰哲 赵</cp:lastModifiedBy>
  <cp:revision>13</cp:revision>
  <dcterms:created xsi:type="dcterms:W3CDTF">2025-10-19T12:09:13Z</dcterms:created>
  <dcterms:modified xsi:type="dcterms:W3CDTF">2025-11-03T06:14:12Z</dcterms:modified>
</cp:coreProperties>
</file>